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6"/>
  </p:handoutMasterIdLst>
  <p:sldIdLst>
    <p:sldId id="256" r:id="rId2"/>
    <p:sldId id="261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71" r:id="rId14"/>
    <p:sldId id="272" r:id="rId15"/>
  </p:sldIdLst>
  <p:sldSz cx="12192000" cy="6858000"/>
  <p:notesSz cx="7102475" cy="93694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9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0098"/>
          </a:xfrm>
          <a:prstGeom prst="rect">
            <a:avLst/>
          </a:prstGeom>
        </p:spPr>
        <p:txBody>
          <a:bodyPr vert="horz" lIns="94119" tIns="47060" rIns="94119" bIns="4706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470098"/>
          </a:xfrm>
          <a:prstGeom prst="rect">
            <a:avLst/>
          </a:prstGeom>
        </p:spPr>
        <p:txBody>
          <a:bodyPr vert="horz" lIns="94119" tIns="47060" rIns="94119" bIns="47060" rtlCol="0"/>
          <a:lstStyle>
            <a:lvl1pPr algn="r">
              <a:defRPr sz="1200"/>
            </a:lvl1pPr>
          </a:lstStyle>
          <a:p>
            <a:fld id="{DF45045A-ED77-4F4C-B13C-68C03D3E436E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9328"/>
            <a:ext cx="3077739" cy="470097"/>
          </a:xfrm>
          <a:prstGeom prst="rect">
            <a:avLst/>
          </a:prstGeom>
        </p:spPr>
        <p:txBody>
          <a:bodyPr vert="horz" lIns="94119" tIns="47060" rIns="94119" bIns="4706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2" y="8899328"/>
            <a:ext cx="3077739" cy="470097"/>
          </a:xfrm>
          <a:prstGeom prst="rect">
            <a:avLst/>
          </a:prstGeom>
        </p:spPr>
        <p:txBody>
          <a:bodyPr vert="horz" lIns="94119" tIns="47060" rIns="94119" bIns="47060" rtlCol="0" anchor="b"/>
          <a:lstStyle>
            <a:lvl1pPr algn="r">
              <a:defRPr sz="1200"/>
            </a:lvl1pPr>
          </a:lstStyle>
          <a:p>
            <a:fld id="{4A5E9AB3-A6C2-4C1D-85EC-81FD8F321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098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62F22-8696-4815-8F75-32DCDA0B56A1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D6F118D-73D8-4FED-B449-236E735099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308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62F22-8696-4815-8F75-32DCDA0B56A1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D6F118D-73D8-4FED-B449-236E735099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937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62F22-8696-4815-8F75-32DCDA0B56A1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D6F118D-73D8-4FED-B449-236E73509957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26247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62F22-8696-4815-8F75-32DCDA0B56A1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D6F118D-73D8-4FED-B449-236E735099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5160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62F22-8696-4815-8F75-32DCDA0B56A1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D6F118D-73D8-4FED-B449-236E73509957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304292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62F22-8696-4815-8F75-32DCDA0B56A1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D6F118D-73D8-4FED-B449-236E735099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8360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62F22-8696-4815-8F75-32DCDA0B56A1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118D-73D8-4FED-B449-236E735099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7508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62F22-8696-4815-8F75-32DCDA0B56A1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118D-73D8-4FED-B449-236E735099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902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62F22-8696-4815-8F75-32DCDA0B56A1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118D-73D8-4FED-B449-236E735099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14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62F22-8696-4815-8F75-32DCDA0B56A1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D6F118D-73D8-4FED-B449-236E735099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54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62F22-8696-4815-8F75-32DCDA0B56A1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D6F118D-73D8-4FED-B449-236E735099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168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62F22-8696-4815-8F75-32DCDA0B56A1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D6F118D-73D8-4FED-B449-236E735099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075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62F22-8696-4815-8F75-32DCDA0B56A1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118D-73D8-4FED-B449-236E735099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928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62F22-8696-4815-8F75-32DCDA0B56A1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118D-73D8-4FED-B449-236E735099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306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62F22-8696-4815-8F75-32DCDA0B56A1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118D-73D8-4FED-B449-236E735099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031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62F22-8696-4815-8F75-32DCDA0B56A1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D6F118D-73D8-4FED-B449-236E735099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509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262F22-8696-4815-8F75-32DCDA0B56A1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D6F118D-73D8-4FED-B449-236E735099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660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Two Stories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Paul Lombardo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7816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use signup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Joe’s manager decided it was a terrible idea</a:t>
            </a:r>
          </a:p>
          <a:p>
            <a:pPr lvl="1"/>
            <a:r>
              <a:rPr lang="en-US" dirty="0" smtClean="0"/>
              <a:t>He yelled at the designer and THEN Joel.</a:t>
            </a:r>
          </a:p>
          <a:p>
            <a:pPr lvl="1"/>
            <a:r>
              <a:rPr lang="en-US" dirty="0" smtClean="0"/>
              <a:t>Reminded Joel everyday that it needed to be changed</a:t>
            </a:r>
          </a:p>
          <a:p>
            <a:endParaRPr lang="en-US" dirty="0"/>
          </a:p>
          <a:p>
            <a:r>
              <a:rPr lang="en-US" dirty="0" smtClean="0"/>
              <a:t>The manager went to the CEO to criticize the design</a:t>
            </a:r>
          </a:p>
          <a:p>
            <a:pPr lvl="1"/>
            <a:r>
              <a:rPr lang="en-US" dirty="0" smtClean="0"/>
              <a:t>The CEO of company criticizes Joel’s interface design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2069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Juno 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Joel was assigned with a simple task of interface design</a:t>
            </a:r>
          </a:p>
          <a:p>
            <a:endParaRPr lang="en-US" dirty="0"/>
          </a:p>
          <a:p>
            <a:r>
              <a:rPr lang="en-US" dirty="0" smtClean="0"/>
              <a:t>Micro-managed have no authority over your own domain</a:t>
            </a:r>
          </a:p>
          <a:p>
            <a:endParaRPr lang="en-US" dirty="0"/>
          </a:p>
          <a:p>
            <a:r>
              <a:rPr lang="en-US" dirty="0" smtClean="0"/>
              <a:t>Not allowed to do his job to the fullest of his ability, even though he was hired to do that job with that skill set</a:t>
            </a:r>
          </a:p>
          <a:p>
            <a:endParaRPr lang="en-US" dirty="0"/>
          </a:p>
          <a:p>
            <a:r>
              <a:rPr lang="en-US" dirty="0" smtClean="0"/>
              <a:t>Command and conquer mentality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827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Comparison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Microsoft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Allowed to be a master of your own domain</a:t>
            </a:r>
            <a:endParaRPr lang="en-US" dirty="0"/>
          </a:p>
          <a:p>
            <a:r>
              <a:rPr lang="en-US" dirty="0" smtClean="0"/>
              <a:t>A manager or employee from another department can’t interfere with your work</a:t>
            </a:r>
            <a:endParaRPr lang="en-US" dirty="0"/>
          </a:p>
          <a:p>
            <a:r>
              <a:rPr lang="en-US" dirty="0" smtClean="0"/>
              <a:t>You are an expert in your field and with so you are trusted to be competent within his field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Juno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Micro-managed down to the littlest thing</a:t>
            </a:r>
          </a:p>
          <a:p>
            <a:r>
              <a:rPr lang="en-US" dirty="0" smtClean="0"/>
              <a:t>Not trusted enough to complete the job that he or she was hired for to do</a:t>
            </a:r>
            <a:endParaRPr lang="en-US" dirty="0"/>
          </a:p>
          <a:p>
            <a:r>
              <a:rPr lang="en-US" dirty="0" smtClean="0"/>
              <a:t>Command and conquer mentality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719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Well managed company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Allowing an employee to have control over his or her domain or department</a:t>
            </a:r>
          </a:p>
          <a:p>
            <a:endParaRPr lang="en-US" dirty="0"/>
          </a:p>
          <a:p>
            <a:r>
              <a:rPr lang="en-US" dirty="0" smtClean="0"/>
              <a:t>Trusting that an employee is competent enough for his or her job that has been assigned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962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338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Tale of Two Companies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Experiences at both companies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Comparison between the two companies</a:t>
            </a:r>
          </a:p>
          <a:p>
            <a:endParaRPr lang="en-US" dirty="0" smtClean="0"/>
          </a:p>
          <a:p>
            <a:r>
              <a:rPr lang="en-US" dirty="0" smtClean="0"/>
              <a:t>What makes a well-managed company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1396" y="1745077"/>
            <a:ext cx="3418900" cy="1257620"/>
          </a:xfrm>
          <a:prstGeom prst="rect">
            <a:avLst/>
          </a:prstGeom>
        </p:spPr>
      </p:pic>
      <p:pic>
        <p:nvPicPr>
          <p:cNvPr id="1034" name="Picture 10" descr="http://upload.wikimedia.org/wikipedia/en/e/e3/Juno_United_Online_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7711" y="3237486"/>
            <a:ext cx="1786270" cy="2245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6919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Microsoft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 assigned with Macro Language Strategy for Excel</a:t>
            </a:r>
          </a:p>
          <a:p>
            <a:endParaRPr lang="en-US" dirty="0"/>
          </a:p>
          <a:p>
            <a:r>
              <a:rPr lang="en-US" dirty="0" smtClean="0"/>
              <a:t>Soon after Excel Basic Spec</a:t>
            </a:r>
          </a:p>
          <a:p>
            <a:endParaRPr lang="en-US" dirty="0"/>
          </a:p>
          <a:p>
            <a:r>
              <a:rPr lang="en-US" dirty="0" smtClean="0"/>
              <a:t>Application Architecture Group</a:t>
            </a:r>
          </a:p>
          <a:p>
            <a:pPr lvl="1"/>
            <a:r>
              <a:rPr lang="en-US" dirty="0" smtClean="0"/>
              <a:t>Recent hires with PhDs</a:t>
            </a:r>
          </a:p>
          <a:p>
            <a:pPr lvl="1"/>
            <a:r>
              <a:rPr lang="en-US" dirty="0" smtClean="0"/>
              <a:t>Leader</a:t>
            </a:r>
            <a:r>
              <a:rPr lang="en-US" dirty="0"/>
              <a:t>: Greg Whitten</a:t>
            </a:r>
          </a:p>
          <a:p>
            <a:pPr lvl="2"/>
            <a:r>
              <a:rPr lang="en-US" dirty="0"/>
              <a:t>Ate lunch with Bill Gates</a:t>
            </a:r>
          </a:p>
          <a:p>
            <a:pPr lvl="2"/>
            <a:r>
              <a:rPr lang="en-US" dirty="0" err="1"/>
              <a:t>Microsofts</a:t>
            </a:r>
            <a:r>
              <a:rPr lang="en-US" dirty="0"/>
              <a:t> employee number 6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3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 Architecture Group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Asks for meeting with Joel about Excel Basic spec</a:t>
            </a:r>
          </a:p>
          <a:p>
            <a:pPr lvl="1"/>
            <a:r>
              <a:rPr lang="en-US" dirty="0" smtClean="0"/>
              <a:t>Seemed interested in the spec</a:t>
            </a:r>
          </a:p>
          <a:p>
            <a:pPr lvl="1"/>
            <a:r>
              <a:rPr lang="en-US" dirty="0" smtClean="0"/>
              <a:t>Asked who would have to approve the spec</a:t>
            </a:r>
            <a:endParaRPr lang="en-US" dirty="0"/>
          </a:p>
          <a:p>
            <a:r>
              <a:rPr lang="en-US" dirty="0" smtClean="0"/>
              <a:t>Knows less about Excel macros than Joel</a:t>
            </a:r>
          </a:p>
          <a:p>
            <a:r>
              <a:rPr lang="en-US" dirty="0" smtClean="0"/>
              <a:t>Joel proceeds to ignore the group diplomatically as possible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557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Meeting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Greg Whitten calls a meeting</a:t>
            </a:r>
          </a:p>
          <a:p>
            <a:endParaRPr lang="en-US" dirty="0"/>
          </a:p>
          <a:p>
            <a:r>
              <a:rPr lang="en-US" dirty="0" smtClean="0"/>
              <a:t>“The Excel team (Joel) is messing up the macro strategy”</a:t>
            </a:r>
          </a:p>
          <a:p>
            <a:endParaRPr lang="en-US" dirty="0"/>
          </a:p>
          <a:p>
            <a:r>
              <a:rPr lang="en-US" dirty="0" smtClean="0"/>
              <a:t>Programming team head Ben Waldman backs up Joel</a:t>
            </a:r>
          </a:p>
        </p:txBody>
      </p:sp>
    </p:spTree>
    <p:extLst>
      <p:ext uri="{BB962C8B-B14F-4D97-AF65-F5344CB8AC3E}">
        <p14:creationId xmlns:p14="http://schemas.microsoft.com/office/powerpoint/2010/main" val="3323179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Meeting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General Manager Pete Higgins approaches Joel about the Application Architecture group.</a:t>
            </a:r>
          </a:p>
          <a:p>
            <a:endParaRPr lang="en-US" dirty="0"/>
          </a:p>
          <a:p>
            <a:r>
              <a:rPr lang="en-US" dirty="0" smtClean="0"/>
              <a:t>The next day the Application Architecture group is disbanded and dispersed throughout the company.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3548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Microsoft 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Joel was there six months, but employee number six couldn’t interfere with his department.</a:t>
            </a:r>
          </a:p>
          <a:p>
            <a:endParaRPr lang="en-US" dirty="0"/>
          </a:p>
          <a:p>
            <a:r>
              <a:rPr lang="en-US" dirty="0" smtClean="0"/>
              <a:t>Joel was in control of his own domain of the macro language strategy for Excel.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9008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Juno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Juno is an online service and free e-mail provider</a:t>
            </a:r>
          </a:p>
          <a:p>
            <a:pPr lvl="1"/>
            <a:r>
              <a:rPr lang="en-US" dirty="0" smtClean="0"/>
              <a:t>Dial-up and DSL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Joel has been working there for a couple years and has two programmers who report to him</a:t>
            </a:r>
          </a:p>
          <a:p>
            <a:endParaRPr lang="en-US" dirty="0"/>
          </a:p>
          <a:p>
            <a:r>
              <a:rPr lang="en-US" dirty="0" smtClean="0"/>
              <a:t>Manager micro managing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360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user signup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Joel is in charge of a complete overhaul of the interface for the signing up new users</a:t>
            </a:r>
          </a:p>
          <a:p>
            <a:endParaRPr lang="en-US" dirty="0"/>
          </a:p>
          <a:p>
            <a:r>
              <a:rPr lang="en-US" dirty="0" smtClean="0"/>
              <a:t>He thought a free format birthday field would be a good idea</a:t>
            </a:r>
          </a:p>
          <a:p>
            <a:pPr lvl="1"/>
            <a:r>
              <a:rPr lang="en-US" dirty="0"/>
              <a:t>Example: "8/12/74" or "August 12, 1974" or "12 Aug </a:t>
            </a:r>
            <a:r>
              <a:rPr lang="en-US" dirty="0" smtClean="0"/>
              <a:t>74“</a:t>
            </a:r>
            <a:endParaRPr lang="en-US" dirty="0"/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35424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485</TotalTime>
  <Words>473</Words>
  <Application>Microsoft Office PowerPoint</Application>
  <PresentationFormat>Widescreen</PresentationFormat>
  <Paragraphs>82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Century Gothic</vt:lpstr>
      <vt:lpstr>Wingdings 3</vt:lpstr>
      <vt:lpstr>Wisp</vt:lpstr>
      <vt:lpstr>Two Stories</vt:lpstr>
      <vt:lpstr>A Tale of Two Companies</vt:lpstr>
      <vt:lpstr>Microsoft</vt:lpstr>
      <vt:lpstr>Application Architecture Group</vt:lpstr>
      <vt:lpstr>The Meeting</vt:lpstr>
      <vt:lpstr>The Meeting</vt:lpstr>
      <vt:lpstr>Microsoft conclusion</vt:lpstr>
      <vt:lpstr>Juno</vt:lpstr>
      <vt:lpstr>New user signup</vt:lpstr>
      <vt:lpstr>New use signup</vt:lpstr>
      <vt:lpstr>Juno Conclusion</vt:lpstr>
      <vt:lpstr>Comparison</vt:lpstr>
      <vt:lpstr>Well managed company</vt:lpstr>
      <vt:lpstr>Questions?</vt:lpstr>
    </vt:vector>
  </TitlesOfParts>
  <Company>Grizli777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Lombardo</dc:creator>
  <cp:lastModifiedBy>Paul Lombardo</cp:lastModifiedBy>
  <cp:revision>29</cp:revision>
  <cp:lastPrinted>2014-11-19T07:29:04Z</cp:lastPrinted>
  <dcterms:created xsi:type="dcterms:W3CDTF">2014-11-18T17:17:57Z</dcterms:created>
  <dcterms:modified xsi:type="dcterms:W3CDTF">2014-11-19T07:34:36Z</dcterms:modified>
</cp:coreProperties>
</file>